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11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343346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388233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136700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34337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424528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359290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199346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14150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113266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108950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C81C8F-EE42-4B2F-B831-75C3197A88FA}"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383443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81C8F-EE42-4B2F-B831-75C3197A88FA}" type="datetimeFigureOut">
              <a:rPr kumimoji="1" lang="ja-JP" altLang="en-US" smtClean="0"/>
              <a:t>2024/3/15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BEE33-C8DB-4DCA-B2FA-EC800094CB81}" type="slidenum">
              <a:rPr kumimoji="1" lang="ja-JP" altLang="en-US" smtClean="0"/>
              <a:t>‹#›</a:t>
            </a:fld>
            <a:endParaRPr kumimoji="1" lang="ja-JP" altLang="en-US"/>
          </a:p>
        </p:txBody>
      </p:sp>
    </p:spTree>
    <p:extLst>
      <p:ext uri="{BB962C8B-B14F-4D97-AF65-F5344CB8AC3E}">
        <p14:creationId xmlns:p14="http://schemas.microsoft.com/office/powerpoint/2010/main" val="899887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831F4D-3243-4E52-9E23-30355D67B2AC}"/>
              </a:ext>
            </a:extLst>
          </p:cNvPr>
          <p:cNvSpPr txBox="1"/>
          <p:nvPr/>
        </p:nvSpPr>
        <p:spPr>
          <a:xfrm>
            <a:off x="74137" y="55155"/>
            <a:ext cx="7964556" cy="369332"/>
          </a:xfrm>
          <a:prstGeom prst="rect">
            <a:avLst/>
          </a:prstGeom>
          <a:noFill/>
        </p:spPr>
        <p:txBody>
          <a:bodyPr wrap="square" rtlCol="0">
            <a:spAutoFit/>
          </a:bodyPr>
          <a:lstStyle/>
          <a:p>
            <a:r>
              <a:rPr kumimoji="1" lang="ja-JP" altLang="en-US" b="1" dirty="0"/>
              <a:t>金武町における企業版ふるさと納税</a:t>
            </a:r>
          </a:p>
        </p:txBody>
      </p:sp>
      <p:sp>
        <p:nvSpPr>
          <p:cNvPr id="5" name="テキスト ボックス 4">
            <a:extLst>
              <a:ext uri="{FF2B5EF4-FFF2-40B4-BE49-F238E27FC236}">
                <a16:creationId xmlns:a16="http://schemas.microsoft.com/office/drawing/2014/main" id="{A30D1C72-731A-4E44-B4F1-97BD32BAEA7D}"/>
              </a:ext>
            </a:extLst>
          </p:cNvPr>
          <p:cNvSpPr txBox="1"/>
          <p:nvPr/>
        </p:nvSpPr>
        <p:spPr>
          <a:xfrm>
            <a:off x="103092" y="398825"/>
            <a:ext cx="9713842" cy="892552"/>
          </a:xfrm>
          <a:prstGeom prst="rect">
            <a:avLst/>
          </a:prstGeom>
          <a:noFill/>
        </p:spPr>
        <p:txBody>
          <a:bodyPr wrap="square" rtlCol="0">
            <a:spAutoFit/>
          </a:bodyPr>
          <a:lstStyle/>
          <a:p>
            <a:r>
              <a:rPr kumimoji="1" lang="ja-JP" altLang="en-US" sz="1600" b="1" dirty="0"/>
              <a:t>企業版ふるさと納税とは・・・</a:t>
            </a:r>
            <a:endParaRPr kumimoji="1" lang="en-US" altLang="ja-JP" sz="1600" b="1" dirty="0"/>
          </a:p>
          <a:p>
            <a:r>
              <a:rPr kumimoji="1" lang="ja-JP" altLang="en-US" sz="1200" dirty="0"/>
              <a:t>国が認定した自治体の地方創生の取り組みに対し、企業が寄附を行った場合に、法人関係税から税額控除する制度。</a:t>
            </a:r>
            <a:endParaRPr kumimoji="1" lang="en-US" altLang="ja-JP" sz="1200" dirty="0"/>
          </a:p>
          <a:p>
            <a:r>
              <a:rPr kumimoji="1" lang="ja-JP" altLang="en-US" sz="1200" dirty="0"/>
              <a:t>寄附を行う企業は経済的な利益を得ることが禁止されていることから、個人版とは違い、返礼品を受け取ることができない。</a:t>
            </a:r>
            <a:endParaRPr kumimoji="1" lang="en-US" altLang="ja-JP" sz="1200" dirty="0"/>
          </a:p>
          <a:p>
            <a:r>
              <a:rPr kumimoji="1" lang="ja-JP" altLang="en-US" sz="1200" b="1" dirty="0">
                <a:solidFill>
                  <a:srgbClr val="FF0000"/>
                </a:solidFill>
              </a:rPr>
              <a:t>本社が所在する自治体へは寄附することができない。</a:t>
            </a:r>
            <a:endParaRPr kumimoji="1" lang="en-US" altLang="ja-JP" sz="1400" b="1" dirty="0">
              <a:solidFill>
                <a:srgbClr val="FF0000"/>
              </a:solidFill>
            </a:endParaRPr>
          </a:p>
        </p:txBody>
      </p:sp>
      <p:sp>
        <p:nvSpPr>
          <p:cNvPr id="6" name="テキスト ボックス 5">
            <a:extLst>
              <a:ext uri="{FF2B5EF4-FFF2-40B4-BE49-F238E27FC236}">
                <a16:creationId xmlns:a16="http://schemas.microsoft.com/office/drawing/2014/main" id="{218F7026-0D89-495D-B4D4-CD7C39B7D2B4}"/>
              </a:ext>
            </a:extLst>
          </p:cNvPr>
          <p:cNvSpPr txBox="1"/>
          <p:nvPr/>
        </p:nvSpPr>
        <p:spPr>
          <a:xfrm>
            <a:off x="4751758" y="1101878"/>
            <a:ext cx="4930974" cy="1015663"/>
          </a:xfrm>
          <a:prstGeom prst="rect">
            <a:avLst/>
          </a:prstGeom>
          <a:noFill/>
          <a:ln>
            <a:solidFill>
              <a:srgbClr val="FFC000"/>
            </a:solidFill>
          </a:ln>
        </p:spPr>
        <p:txBody>
          <a:bodyPr wrap="square" rtlCol="0">
            <a:spAutoFit/>
          </a:bodyPr>
          <a:lstStyle/>
          <a:p>
            <a:r>
              <a:rPr kumimoji="1" lang="en-US" altLang="ja-JP" sz="1200" dirty="0"/>
              <a:t>【</a:t>
            </a:r>
            <a:r>
              <a:rPr kumimoji="1" lang="ja-JP" altLang="en-US" sz="1200" dirty="0"/>
              <a:t>企業にとってのメリット</a:t>
            </a:r>
            <a:r>
              <a:rPr kumimoji="1" lang="en-US" altLang="ja-JP" sz="1200" dirty="0"/>
              <a:t>】</a:t>
            </a:r>
          </a:p>
          <a:p>
            <a:r>
              <a:rPr kumimoji="1" lang="ja-JP" altLang="en-US" sz="1200" dirty="0"/>
              <a:t>①寄附額の内、最大９割の法人関係税が控除される。</a:t>
            </a:r>
            <a:endParaRPr kumimoji="1" lang="en-US" altLang="ja-JP" sz="1200" dirty="0"/>
          </a:p>
          <a:p>
            <a:r>
              <a:rPr kumimoji="1" lang="ja-JP" altLang="en-US" sz="1200" dirty="0"/>
              <a:t>②社会貢献ができる。（企業としての</a:t>
            </a:r>
            <a:r>
              <a:rPr kumimoji="1" lang="en-US" altLang="ja-JP" sz="1200" dirty="0"/>
              <a:t>PR</a:t>
            </a:r>
            <a:r>
              <a:rPr kumimoji="1" lang="ja-JP" altLang="en-US" sz="1200" dirty="0"/>
              <a:t>効果、</a:t>
            </a:r>
            <a:r>
              <a:rPr kumimoji="1" lang="en-US" altLang="ja-JP" sz="1200" dirty="0"/>
              <a:t>SDG</a:t>
            </a:r>
            <a:r>
              <a:rPr kumimoji="1" lang="ja-JP" altLang="en-US" sz="1200" dirty="0" err="1"/>
              <a:t>ｓ</a:t>
            </a:r>
            <a:r>
              <a:rPr kumimoji="1" lang="ja-JP" altLang="en-US" sz="1200" dirty="0"/>
              <a:t>の達成など）</a:t>
            </a:r>
            <a:endParaRPr kumimoji="1" lang="en-US" altLang="ja-JP" sz="1200" dirty="0"/>
          </a:p>
          <a:p>
            <a:r>
              <a:rPr kumimoji="1" lang="ja-JP" altLang="en-US" sz="1200" dirty="0"/>
              <a:t>③自治体との新たなパートナーシップを構築できる。</a:t>
            </a:r>
            <a:endParaRPr kumimoji="1" lang="en-US" altLang="ja-JP" sz="1200" dirty="0"/>
          </a:p>
          <a:p>
            <a:r>
              <a:rPr kumimoji="1" lang="ja-JP" altLang="en-US" sz="1200" dirty="0"/>
              <a:t>④地域資源などを活かした新事業を展開できる。</a:t>
            </a:r>
            <a:endParaRPr kumimoji="1" lang="en-US" altLang="ja-JP" sz="1200" dirty="0"/>
          </a:p>
        </p:txBody>
      </p:sp>
      <p:sp>
        <p:nvSpPr>
          <p:cNvPr id="7" name="テキスト ボックス 6">
            <a:extLst>
              <a:ext uri="{FF2B5EF4-FFF2-40B4-BE49-F238E27FC236}">
                <a16:creationId xmlns:a16="http://schemas.microsoft.com/office/drawing/2014/main" id="{E856DA29-BD7D-4C6B-B67E-6C211BAD05AB}"/>
              </a:ext>
            </a:extLst>
          </p:cNvPr>
          <p:cNvSpPr txBox="1"/>
          <p:nvPr/>
        </p:nvSpPr>
        <p:spPr>
          <a:xfrm>
            <a:off x="143332" y="1342436"/>
            <a:ext cx="4552254" cy="646331"/>
          </a:xfrm>
          <a:prstGeom prst="rect">
            <a:avLst/>
          </a:prstGeom>
          <a:noFill/>
          <a:ln>
            <a:solidFill>
              <a:srgbClr val="FFC000"/>
            </a:solidFill>
          </a:ln>
        </p:spPr>
        <p:txBody>
          <a:bodyPr wrap="square" rtlCol="0">
            <a:spAutoFit/>
          </a:bodyPr>
          <a:lstStyle/>
          <a:p>
            <a:r>
              <a:rPr kumimoji="1" lang="en-US" altLang="ja-JP" sz="1200" dirty="0"/>
              <a:t>【</a:t>
            </a:r>
            <a:r>
              <a:rPr kumimoji="1" lang="ja-JP" altLang="en-US" sz="1200" dirty="0"/>
              <a:t>自治体にとってのメリット</a:t>
            </a:r>
            <a:r>
              <a:rPr kumimoji="1" lang="en-US" altLang="ja-JP" sz="1200" dirty="0"/>
              <a:t>】</a:t>
            </a:r>
          </a:p>
          <a:p>
            <a:r>
              <a:rPr kumimoji="1" lang="ja-JP" altLang="en-US" sz="1200" dirty="0"/>
              <a:t>①地方創生の取り組みに対し寄附金をもらえる。</a:t>
            </a:r>
            <a:endParaRPr kumimoji="1" lang="en-US" altLang="ja-JP" sz="1200" dirty="0"/>
          </a:p>
          <a:p>
            <a:r>
              <a:rPr kumimoji="1" lang="ja-JP" altLang="en-US" sz="1200" dirty="0"/>
              <a:t>②企業との関係性構築のきっかけになる。</a:t>
            </a:r>
            <a:endParaRPr kumimoji="1" lang="en-US" altLang="ja-JP" sz="1200" dirty="0"/>
          </a:p>
        </p:txBody>
      </p:sp>
      <p:sp>
        <p:nvSpPr>
          <p:cNvPr id="13" name="テキスト ボックス 12">
            <a:extLst>
              <a:ext uri="{FF2B5EF4-FFF2-40B4-BE49-F238E27FC236}">
                <a16:creationId xmlns:a16="http://schemas.microsoft.com/office/drawing/2014/main" id="{497C58BE-C8D9-421D-BF87-8C83A1BF7F6B}"/>
              </a:ext>
            </a:extLst>
          </p:cNvPr>
          <p:cNvSpPr txBox="1"/>
          <p:nvPr/>
        </p:nvSpPr>
        <p:spPr>
          <a:xfrm>
            <a:off x="252821" y="2444929"/>
            <a:ext cx="4594890" cy="276999"/>
          </a:xfrm>
          <a:prstGeom prst="rect">
            <a:avLst/>
          </a:prstGeom>
          <a:noFill/>
        </p:spPr>
        <p:txBody>
          <a:bodyPr wrap="square" rtlCol="0">
            <a:spAutoFit/>
          </a:bodyPr>
          <a:lstStyle/>
          <a:p>
            <a:r>
              <a:rPr kumimoji="1" lang="ja-JP" altLang="en-US" sz="1200" dirty="0"/>
              <a:t>①一般会計（寄附金）で受入</a:t>
            </a:r>
            <a:endParaRPr kumimoji="1" lang="en-US" altLang="ja-JP" sz="1200" dirty="0"/>
          </a:p>
        </p:txBody>
      </p:sp>
      <p:cxnSp>
        <p:nvCxnSpPr>
          <p:cNvPr id="25" name="直線コネクタ 24">
            <a:extLst>
              <a:ext uri="{FF2B5EF4-FFF2-40B4-BE49-F238E27FC236}">
                <a16:creationId xmlns:a16="http://schemas.microsoft.com/office/drawing/2014/main" id="{A61EB69F-12D2-4C10-AFE9-2A1092AC6DE7}"/>
              </a:ext>
            </a:extLst>
          </p:cNvPr>
          <p:cNvCxnSpPr>
            <a:cxnSpLocks/>
          </p:cNvCxnSpPr>
          <p:nvPr/>
        </p:nvCxnSpPr>
        <p:spPr>
          <a:xfrm flipV="1">
            <a:off x="74137" y="404184"/>
            <a:ext cx="9757726" cy="20304"/>
          </a:xfrm>
          <a:prstGeom prst="line">
            <a:avLst/>
          </a:prstGeom>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8C3BCF4-3D05-44A7-938E-9FF96CB08F74}"/>
              </a:ext>
            </a:extLst>
          </p:cNvPr>
          <p:cNvSpPr/>
          <p:nvPr/>
        </p:nvSpPr>
        <p:spPr>
          <a:xfrm>
            <a:off x="128402" y="2306646"/>
            <a:ext cx="9688532" cy="1752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8C4472D-6B4E-4C02-945E-E02EA51348F7}"/>
              </a:ext>
            </a:extLst>
          </p:cNvPr>
          <p:cNvSpPr txBox="1"/>
          <p:nvPr/>
        </p:nvSpPr>
        <p:spPr>
          <a:xfrm>
            <a:off x="177575" y="2044101"/>
            <a:ext cx="3324182" cy="338554"/>
          </a:xfrm>
          <a:prstGeom prst="rect">
            <a:avLst/>
          </a:prstGeom>
          <a:noFill/>
        </p:spPr>
        <p:txBody>
          <a:bodyPr wrap="square" rtlCol="0">
            <a:spAutoFit/>
          </a:bodyPr>
          <a:lstStyle/>
          <a:p>
            <a:r>
              <a:rPr kumimoji="1" lang="ja-JP" altLang="en-US" sz="1600" b="1" dirty="0"/>
              <a:t>予算の流れ</a:t>
            </a:r>
            <a:endParaRPr kumimoji="1" lang="en-US" altLang="ja-JP" sz="1600" b="1" dirty="0"/>
          </a:p>
        </p:txBody>
      </p:sp>
      <p:sp>
        <p:nvSpPr>
          <p:cNvPr id="54" name="テキスト ボックス 53">
            <a:extLst>
              <a:ext uri="{FF2B5EF4-FFF2-40B4-BE49-F238E27FC236}">
                <a16:creationId xmlns:a16="http://schemas.microsoft.com/office/drawing/2014/main" id="{995B7F11-A73C-47A9-947A-2619ACFC462A}"/>
              </a:ext>
            </a:extLst>
          </p:cNvPr>
          <p:cNvSpPr txBox="1"/>
          <p:nvPr/>
        </p:nvSpPr>
        <p:spPr>
          <a:xfrm>
            <a:off x="4455310" y="2363813"/>
            <a:ext cx="5273115" cy="1754326"/>
          </a:xfrm>
          <a:prstGeom prst="rect">
            <a:avLst/>
          </a:prstGeom>
          <a:noFill/>
        </p:spPr>
        <p:txBody>
          <a:bodyPr wrap="square" rtlCol="0">
            <a:spAutoFit/>
          </a:bodyPr>
          <a:lstStyle/>
          <a:p>
            <a:r>
              <a:rPr kumimoji="1" lang="ja-JP" altLang="en-US" sz="1200" dirty="0"/>
              <a:t>②「金武町まち・ひと・しごと創生推進計画」に当てはまる事業かつ、</a:t>
            </a:r>
            <a:endParaRPr kumimoji="1" lang="en-US" altLang="ja-JP" sz="1200" dirty="0"/>
          </a:p>
          <a:p>
            <a:r>
              <a:rPr kumimoji="1" lang="ja-JP" altLang="en-US" sz="1200" dirty="0">
                <a:solidFill>
                  <a:srgbClr val="FF0000"/>
                </a:solidFill>
              </a:rPr>
              <a:t>金武町が定める団体補助金等交付規則第３条若しくは社会教育関係補助金交付規則第３条関係の団体に対する補助金へ充当する。</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b="1" dirty="0"/>
              <a:t>【</a:t>
            </a:r>
            <a:r>
              <a:rPr kumimoji="1" lang="ja-JP" altLang="en-US" sz="1200" b="1" dirty="0"/>
              <a:t>金武町まち・ひと・しごと創生推進計画に当てはまる事業</a:t>
            </a:r>
            <a:r>
              <a:rPr kumimoji="1" lang="en-US" altLang="ja-JP" sz="1200" b="1" dirty="0"/>
              <a:t>】</a:t>
            </a:r>
          </a:p>
          <a:p>
            <a:r>
              <a:rPr kumimoji="1" lang="ja-JP" altLang="en-US" sz="1200" dirty="0"/>
              <a:t>・金武町の魅力を活かし、安心して働ける環境をつくる事業</a:t>
            </a:r>
            <a:endParaRPr kumimoji="1" lang="en-US" altLang="ja-JP" sz="1200" dirty="0"/>
          </a:p>
          <a:p>
            <a:r>
              <a:rPr kumimoji="1" lang="ja-JP" altLang="en-US" sz="1200" dirty="0"/>
              <a:t>・金武町へのひとの流れを受け入れる環境をつくる事業</a:t>
            </a:r>
            <a:endParaRPr kumimoji="1" lang="en-US" altLang="ja-JP" sz="1200" dirty="0"/>
          </a:p>
          <a:p>
            <a:r>
              <a:rPr kumimoji="1" lang="ja-JP" altLang="en-US" sz="1200" dirty="0"/>
              <a:t>・町民の結婚・出産・子育ての希望をかなえる事業</a:t>
            </a:r>
            <a:endParaRPr kumimoji="1" lang="en-US" altLang="ja-JP" sz="1200" dirty="0"/>
          </a:p>
          <a:p>
            <a:r>
              <a:rPr kumimoji="1" lang="ja-JP" altLang="en-US" sz="1200" dirty="0"/>
              <a:t>・町の特徴を活かした魅力的な金武町をつくる事業</a:t>
            </a:r>
            <a:endParaRPr kumimoji="1" lang="en-US" altLang="ja-JP" sz="1400" dirty="0"/>
          </a:p>
        </p:txBody>
      </p:sp>
      <p:cxnSp>
        <p:nvCxnSpPr>
          <p:cNvPr id="55" name="直線矢印コネクタ 54">
            <a:extLst>
              <a:ext uri="{FF2B5EF4-FFF2-40B4-BE49-F238E27FC236}">
                <a16:creationId xmlns:a16="http://schemas.microsoft.com/office/drawing/2014/main" id="{EF7629BA-188D-4DA3-BA42-615192E62E5E}"/>
              </a:ext>
            </a:extLst>
          </p:cNvPr>
          <p:cNvCxnSpPr>
            <a:cxnSpLocks/>
          </p:cNvCxnSpPr>
          <p:nvPr/>
        </p:nvCxnSpPr>
        <p:spPr>
          <a:xfrm flipV="1">
            <a:off x="2747689" y="3396415"/>
            <a:ext cx="1726675" cy="249481"/>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1" name="グループ化 50">
            <a:extLst>
              <a:ext uri="{FF2B5EF4-FFF2-40B4-BE49-F238E27FC236}">
                <a16:creationId xmlns:a16="http://schemas.microsoft.com/office/drawing/2014/main" id="{F2297BC3-CC79-457F-BD30-1BC2471ACB93}"/>
              </a:ext>
            </a:extLst>
          </p:cNvPr>
          <p:cNvGrpSpPr/>
          <p:nvPr/>
        </p:nvGrpSpPr>
        <p:grpSpPr>
          <a:xfrm>
            <a:off x="628869" y="2705666"/>
            <a:ext cx="1476584" cy="995628"/>
            <a:chOff x="643365" y="2814126"/>
            <a:chExt cx="1476583" cy="1152607"/>
          </a:xfrm>
        </p:grpSpPr>
        <p:pic>
          <p:nvPicPr>
            <p:cNvPr id="20" name="図 19">
              <a:extLst>
                <a:ext uri="{FF2B5EF4-FFF2-40B4-BE49-F238E27FC236}">
                  <a16:creationId xmlns:a16="http://schemas.microsoft.com/office/drawing/2014/main" id="{F53795AD-D2D0-42CB-9107-A44BBF7F31FF}"/>
                </a:ext>
              </a:extLst>
            </p:cNvPr>
            <p:cNvPicPr>
              <a:picLocks noChangeAspect="1"/>
            </p:cNvPicPr>
            <p:nvPr/>
          </p:nvPicPr>
          <p:blipFill>
            <a:blip r:embed="rId2"/>
            <a:stretch>
              <a:fillRect/>
            </a:stretch>
          </p:blipFill>
          <p:spPr>
            <a:xfrm>
              <a:off x="643365" y="2814126"/>
              <a:ext cx="1476583" cy="1152607"/>
            </a:xfrm>
            <a:prstGeom prst="rect">
              <a:avLst/>
            </a:prstGeom>
          </p:spPr>
        </p:pic>
        <p:sp>
          <p:nvSpPr>
            <p:cNvPr id="22" name="テキスト ボックス 21">
              <a:extLst>
                <a:ext uri="{FF2B5EF4-FFF2-40B4-BE49-F238E27FC236}">
                  <a16:creationId xmlns:a16="http://schemas.microsoft.com/office/drawing/2014/main" id="{C8DFF9E2-45E7-442F-B200-1B38329C560F}"/>
                </a:ext>
              </a:extLst>
            </p:cNvPr>
            <p:cNvSpPr txBox="1"/>
            <p:nvPr/>
          </p:nvSpPr>
          <p:spPr>
            <a:xfrm rot="20597832">
              <a:off x="764291" y="3024833"/>
              <a:ext cx="669182" cy="230832"/>
            </a:xfrm>
            <a:prstGeom prst="rect">
              <a:avLst/>
            </a:prstGeom>
            <a:solidFill>
              <a:schemeClr val="bg1"/>
            </a:solidFill>
            <a:ln>
              <a:noFill/>
            </a:ln>
          </p:spPr>
          <p:txBody>
            <a:bodyPr wrap="square" rtlCol="0">
              <a:spAutoFit/>
            </a:bodyPr>
            <a:lstStyle/>
            <a:p>
              <a:pPr algn="ctr"/>
              <a:r>
                <a:rPr kumimoji="1" lang="ja-JP" altLang="en-US" sz="900" dirty="0"/>
                <a:t>一般会計</a:t>
              </a:r>
            </a:p>
          </p:txBody>
        </p:sp>
      </p:grpSp>
      <p:sp>
        <p:nvSpPr>
          <p:cNvPr id="23" name="テキスト ボックス 22">
            <a:extLst>
              <a:ext uri="{FF2B5EF4-FFF2-40B4-BE49-F238E27FC236}">
                <a16:creationId xmlns:a16="http://schemas.microsoft.com/office/drawing/2014/main" id="{3F7AC49C-A238-4E0F-B333-057027C65714}"/>
              </a:ext>
            </a:extLst>
          </p:cNvPr>
          <p:cNvSpPr txBox="1"/>
          <p:nvPr/>
        </p:nvSpPr>
        <p:spPr>
          <a:xfrm>
            <a:off x="599121" y="3668219"/>
            <a:ext cx="1476583" cy="276999"/>
          </a:xfrm>
          <a:prstGeom prst="rect">
            <a:avLst/>
          </a:prstGeom>
          <a:noFill/>
        </p:spPr>
        <p:txBody>
          <a:bodyPr wrap="square" rtlCol="0">
            <a:spAutoFit/>
          </a:bodyPr>
          <a:lstStyle/>
          <a:p>
            <a:pPr algn="ctr"/>
            <a:r>
              <a:rPr kumimoji="1" lang="en-US" altLang="ja-JP" sz="1200" dirty="0"/>
              <a:t>5</a:t>
            </a:r>
            <a:r>
              <a:rPr kumimoji="1" lang="ja-JP" altLang="en-US" sz="1200" dirty="0"/>
              <a:t>節　寄附金</a:t>
            </a:r>
          </a:p>
        </p:txBody>
      </p:sp>
      <p:cxnSp>
        <p:nvCxnSpPr>
          <p:cNvPr id="103" name="直線矢印コネクタ 102">
            <a:extLst>
              <a:ext uri="{FF2B5EF4-FFF2-40B4-BE49-F238E27FC236}">
                <a16:creationId xmlns:a16="http://schemas.microsoft.com/office/drawing/2014/main" id="{BAE9B208-C5E1-4EF4-A3B0-0EBBF7FE3EB6}"/>
              </a:ext>
            </a:extLst>
          </p:cNvPr>
          <p:cNvCxnSpPr>
            <a:cxnSpLocks/>
          </p:cNvCxnSpPr>
          <p:nvPr/>
        </p:nvCxnSpPr>
        <p:spPr>
          <a:xfrm flipV="1">
            <a:off x="2726967" y="3565699"/>
            <a:ext cx="1747397" cy="95472"/>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AA5CE57C-6B3E-4CF3-BC06-7D16D1762852}"/>
              </a:ext>
            </a:extLst>
          </p:cNvPr>
          <p:cNvCxnSpPr>
            <a:cxnSpLocks/>
          </p:cNvCxnSpPr>
          <p:nvPr/>
        </p:nvCxnSpPr>
        <p:spPr>
          <a:xfrm>
            <a:off x="2747689" y="3668962"/>
            <a:ext cx="1726675" cy="70504"/>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AAA73720-43E9-4B4C-A7BF-5247C18CE6EF}"/>
              </a:ext>
            </a:extLst>
          </p:cNvPr>
          <p:cNvCxnSpPr>
            <a:cxnSpLocks/>
          </p:cNvCxnSpPr>
          <p:nvPr/>
        </p:nvCxnSpPr>
        <p:spPr>
          <a:xfrm>
            <a:off x="2815845" y="3672400"/>
            <a:ext cx="1617656" cy="235781"/>
          </a:xfrm>
          <a:prstGeom prst="straightConnector1">
            <a:avLst/>
          </a:prstGeom>
          <a:ln w="127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矢印: 右 49">
            <a:extLst>
              <a:ext uri="{FF2B5EF4-FFF2-40B4-BE49-F238E27FC236}">
                <a16:creationId xmlns:a16="http://schemas.microsoft.com/office/drawing/2014/main" id="{84A356E4-E3C1-4AF9-AC01-87E4F670057F}"/>
              </a:ext>
            </a:extLst>
          </p:cNvPr>
          <p:cNvSpPr/>
          <p:nvPr/>
        </p:nvSpPr>
        <p:spPr>
          <a:xfrm>
            <a:off x="2991033" y="2444898"/>
            <a:ext cx="1167064" cy="50789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a:extLst>
              <a:ext uri="{FF2B5EF4-FFF2-40B4-BE49-F238E27FC236}">
                <a16:creationId xmlns:a16="http://schemas.microsoft.com/office/drawing/2014/main" id="{20DEC9F5-4423-49FE-9503-5C3FB23457C1}"/>
              </a:ext>
            </a:extLst>
          </p:cNvPr>
          <p:cNvGrpSpPr/>
          <p:nvPr/>
        </p:nvGrpSpPr>
        <p:grpSpPr>
          <a:xfrm>
            <a:off x="286410" y="4217919"/>
            <a:ext cx="9545453" cy="2636079"/>
            <a:chOff x="386145" y="2190259"/>
            <a:chExt cx="9545453" cy="3076844"/>
          </a:xfrm>
        </p:grpSpPr>
        <p:sp>
          <p:nvSpPr>
            <p:cNvPr id="107" name="テキスト ボックス 106">
              <a:extLst>
                <a:ext uri="{FF2B5EF4-FFF2-40B4-BE49-F238E27FC236}">
                  <a16:creationId xmlns:a16="http://schemas.microsoft.com/office/drawing/2014/main" id="{DF08F924-4D1A-4830-9368-61AC316B7462}"/>
                </a:ext>
              </a:extLst>
            </p:cNvPr>
            <p:cNvSpPr txBox="1"/>
            <p:nvPr/>
          </p:nvSpPr>
          <p:spPr>
            <a:xfrm>
              <a:off x="3543367" y="4990104"/>
              <a:ext cx="799729" cy="276999"/>
            </a:xfrm>
            <a:prstGeom prst="rect">
              <a:avLst/>
            </a:prstGeom>
            <a:noFill/>
          </p:spPr>
          <p:txBody>
            <a:bodyPr wrap="square" rtlCol="0">
              <a:spAutoFit/>
            </a:bodyPr>
            <a:lstStyle/>
            <a:p>
              <a:pPr algn="ctr"/>
              <a:r>
                <a:rPr kumimoji="1" lang="ja-JP" altLang="en-US" sz="1200" dirty="0"/>
                <a:t>金武町</a:t>
              </a:r>
              <a:endParaRPr kumimoji="1" lang="en-US" altLang="ja-JP" sz="1200" dirty="0"/>
            </a:p>
          </p:txBody>
        </p:sp>
        <p:cxnSp>
          <p:nvCxnSpPr>
            <p:cNvPr id="108" name="直線コネクタ 107">
              <a:extLst>
                <a:ext uri="{FF2B5EF4-FFF2-40B4-BE49-F238E27FC236}">
                  <a16:creationId xmlns:a16="http://schemas.microsoft.com/office/drawing/2014/main" id="{87C5B629-0E70-4417-AB35-E47930E48694}"/>
                </a:ext>
              </a:extLst>
            </p:cNvPr>
            <p:cNvCxnSpPr/>
            <p:nvPr/>
          </p:nvCxnSpPr>
          <p:spPr>
            <a:xfrm>
              <a:off x="2016164" y="2190259"/>
              <a:ext cx="0" cy="29419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95950477-987D-4319-9285-3131A29AA9DC}"/>
                </a:ext>
              </a:extLst>
            </p:cNvPr>
            <p:cNvCxnSpPr>
              <a:cxnSpLocks/>
            </p:cNvCxnSpPr>
            <p:nvPr/>
          </p:nvCxnSpPr>
          <p:spPr>
            <a:xfrm>
              <a:off x="3944356" y="2190259"/>
              <a:ext cx="0" cy="15107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9421CDDB-45B5-4653-A8F4-7F890A85BE41}"/>
                </a:ext>
              </a:extLst>
            </p:cNvPr>
            <p:cNvCxnSpPr/>
            <p:nvPr/>
          </p:nvCxnSpPr>
          <p:spPr>
            <a:xfrm>
              <a:off x="5773162" y="2230015"/>
              <a:ext cx="0" cy="29419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542CD3ED-30ED-4043-A05B-02DAED5F6857}"/>
                </a:ext>
              </a:extLst>
            </p:cNvPr>
            <p:cNvCxnSpPr/>
            <p:nvPr/>
          </p:nvCxnSpPr>
          <p:spPr>
            <a:xfrm>
              <a:off x="8065781" y="2230015"/>
              <a:ext cx="0" cy="29419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AD19082D-04D7-427D-8DB6-F8A9923D9290}"/>
                </a:ext>
              </a:extLst>
            </p:cNvPr>
            <p:cNvSpPr txBox="1"/>
            <p:nvPr/>
          </p:nvSpPr>
          <p:spPr>
            <a:xfrm>
              <a:off x="505416" y="2322781"/>
              <a:ext cx="1510746" cy="538858"/>
            </a:xfrm>
            <a:prstGeom prst="rect">
              <a:avLst/>
            </a:prstGeom>
            <a:noFill/>
          </p:spPr>
          <p:txBody>
            <a:bodyPr wrap="square" rtlCol="0">
              <a:spAutoFit/>
            </a:bodyPr>
            <a:lstStyle/>
            <a:p>
              <a:r>
                <a:rPr kumimoji="1" lang="ja-JP" altLang="en-US" sz="1200" dirty="0"/>
                <a:t>①企業が</a:t>
              </a:r>
              <a:endParaRPr kumimoji="1" lang="en-US" altLang="ja-JP" sz="1200" dirty="0"/>
            </a:p>
            <a:p>
              <a:r>
                <a:rPr kumimoji="1" lang="ja-JP" altLang="en-US" sz="1200" b="1" u="sng" dirty="0"/>
                <a:t>寄附意向</a:t>
              </a:r>
              <a:r>
                <a:rPr kumimoji="1" lang="ja-JP" altLang="en-US" sz="1200" dirty="0"/>
                <a:t>を決定</a:t>
              </a:r>
            </a:p>
          </p:txBody>
        </p:sp>
        <p:pic>
          <p:nvPicPr>
            <p:cNvPr id="113" name="図 112">
              <a:extLst>
                <a:ext uri="{FF2B5EF4-FFF2-40B4-BE49-F238E27FC236}">
                  <a16:creationId xmlns:a16="http://schemas.microsoft.com/office/drawing/2014/main" id="{A9B029C4-163A-43FA-ACE7-DF38FF5C1EA9}"/>
                </a:ext>
              </a:extLst>
            </p:cNvPr>
            <p:cNvPicPr>
              <a:picLocks noChangeAspect="1"/>
            </p:cNvPicPr>
            <p:nvPr/>
          </p:nvPicPr>
          <p:blipFill>
            <a:blip r:embed="rId3"/>
            <a:stretch>
              <a:fillRect/>
            </a:stretch>
          </p:blipFill>
          <p:spPr>
            <a:xfrm>
              <a:off x="386145" y="2993352"/>
              <a:ext cx="1491078" cy="1617085"/>
            </a:xfrm>
            <a:prstGeom prst="rect">
              <a:avLst/>
            </a:prstGeom>
          </p:spPr>
        </p:pic>
        <p:sp>
          <p:nvSpPr>
            <p:cNvPr id="114" name="テキスト ボックス 113">
              <a:extLst>
                <a:ext uri="{FF2B5EF4-FFF2-40B4-BE49-F238E27FC236}">
                  <a16:creationId xmlns:a16="http://schemas.microsoft.com/office/drawing/2014/main" id="{040E26AE-F981-440B-8BDE-87BF74CBD97C}"/>
                </a:ext>
              </a:extLst>
            </p:cNvPr>
            <p:cNvSpPr txBox="1"/>
            <p:nvPr/>
          </p:nvSpPr>
          <p:spPr>
            <a:xfrm>
              <a:off x="2115551" y="2322781"/>
              <a:ext cx="1795644" cy="538858"/>
            </a:xfrm>
            <a:prstGeom prst="rect">
              <a:avLst/>
            </a:prstGeom>
            <a:noFill/>
          </p:spPr>
          <p:txBody>
            <a:bodyPr wrap="square" rtlCol="0">
              <a:spAutoFit/>
            </a:bodyPr>
            <a:lstStyle/>
            <a:p>
              <a:r>
                <a:rPr kumimoji="1" lang="ja-JP" altLang="en-US" sz="1200" dirty="0"/>
                <a:t>②企業が金武町に</a:t>
              </a:r>
              <a:r>
                <a:rPr kumimoji="1" lang="ja-JP" altLang="en-US" sz="1200" b="1" u="sng" dirty="0"/>
                <a:t>寄附申出書</a:t>
              </a:r>
              <a:r>
                <a:rPr kumimoji="1" lang="ja-JP" altLang="en-US" sz="1200" dirty="0"/>
                <a:t>を提出</a:t>
              </a:r>
              <a:endParaRPr kumimoji="1" lang="en-US" altLang="ja-JP" sz="1200" dirty="0"/>
            </a:p>
          </p:txBody>
        </p:sp>
        <p:sp>
          <p:nvSpPr>
            <p:cNvPr id="115" name="テキスト ボックス 114">
              <a:extLst>
                <a:ext uri="{FF2B5EF4-FFF2-40B4-BE49-F238E27FC236}">
                  <a16:creationId xmlns:a16="http://schemas.microsoft.com/office/drawing/2014/main" id="{7B771357-BF95-4C04-B6AA-AD213774FD53}"/>
                </a:ext>
              </a:extLst>
            </p:cNvPr>
            <p:cNvSpPr txBox="1"/>
            <p:nvPr/>
          </p:nvSpPr>
          <p:spPr>
            <a:xfrm>
              <a:off x="4018126" y="2322781"/>
              <a:ext cx="1748949" cy="538858"/>
            </a:xfrm>
            <a:prstGeom prst="rect">
              <a:avLst/>
            </a:prstGeom>
            <a:noFill/>
          </p:spPr>
          <p:txBody>
            <a:bodyPr wrap="square" rtlCol="0">
              <a:spAutoFit/>
            </a:bodyPr>
            <a:lstStyle/>
            <a:p>
              <a:r>
                <a:rPr kumimoji="1" lang="ja-JP" altLang="en-US" sz="1200" dirty="0"/>
                <a:t>③企業が金武町に</a:t>
              </a:r>
              <a:r>
                <a:rPr kumimoji="1" lang="ja-JP" altLang="en-US" sz="1200" b="1" u="sng" dirty="0"/>
                <a:t>寄附金を払込</a:t>
              </a:r>
              <a:endParaRPr kumimoji="1" lang="en-US" altLang="ja-JP" sz="1200" b="1" u="sng" dirty="0"/>
            </a:p>
          </p:txBody>
        </p:sp>
        <p:pic>
          <p:nvPicPr>
            <p:cNvPr id="116" name="図 115">
              <a:extLst>
                <a:ext uri="{FF2B5EF4-FFF2-40B4-BE49-F238E27FC236}">
                  <a16:creationId xmlns:a16="http://schemas.microsoft.com/office/drawing/2014/main" id="{BE28EBBC-D34C-49B9-9B4D-050C1E854080}"/>
                </a:ext>
              </a:extLst>
            </p:cNvPr>
            <p:cNvPicPr>
              <a:picLocks noChangeAspect="1"/>
            </p:cNvPicPr>
            <p:nvPr/>
          </p:nvPicPr>
          <p:blipFill>
            <a:blip r:embed="rId4"/>
            <a:stretch>
              <a:fillRect/>
            </a:stretch>
          </p:blipFill>
          <p:spPr>
            <a:xfrm>
              <a:off x="2568159" y="2872506"/>
              <a:ext cx="799728" cy="1005163"/>
            </a:xfrm>
            <a:prstGeom prst="rect">
              <a:avLst/>
            </a:prstGeom>
          </p:spPr>
        </p:pic>
        <p:pic>
          <p:nvPicPr>
            <p:cNvPr id="117" name="図 116">
              <a:extLst>
                <a:ext uri="{FF2B5EF4-FFF2-40B4-BE49-F238E27FC236}">
                  <a16:creationId xmlns:a16="http://schemas.microsoft.com/office/drawing/2014/main" id="{D8D1617B-5920-4CD0-BA62-F553FE280D74}"/>
                </a:ext>
              </a:extLst>
            </p:cNvPr>
            <p:cNvPicPr>
              <a:picLocks noChangeAspect="1"/>
            </p:cNvPicPr>
            <p:nvPr/>
          </p:nvPicPr>
          <p:blipFill>
            <a:blip r:embed="rId4"/>
            <a:stretch>
              <a:fillRect/>
            </a:stretch>
          </p:blipFill>
          <p:spPr>
            <a:xfrm>
              <a:off x="4580665" y="2837303"/>
              <a:ext cx="799728" cy="1005163"/>
            </a:xfrm>
            <a:prstGeom prst="rect">
              <a:avLst/>
            </a:prstGeom>
          </p:spPr>
        </p:pic>
        <p:pic>
          <p:nvPicPr>
            <p:cNvPr id="118" name="図 117">
              <a:extLst>
                <a:ext uri="{FF2B5EF4-FFF2-40B4-BE49-F238E27FC236}">
                  <a16:creationId xmlns:a16="http://schemas.microsoft.com/office/drawing/2014/main" id="{0F72C8E1-E7D1-4D6B-A2FF-1A440ECF30EE}"/>
                </a:ext>
              </a:extLst>
            </p:cNvPr>
            <p:cNvPicPr>
              <a:picLocks noChangeAspect="1"/>
            </p:cNvPicPr>
            <p:nvPr/>
          </p:nvPicPr>
          <p:blipFill>
            <a:blip r:embed="rId5"/>
            <a:stretch>
              <a:fillRect/>
            </a:stretch>
          </p:blipFill>
          <p:spPr>
            <a:xfrm>
              <a:off x="3451999" y="3898597"/>
              <a:ext cx="946996" cy="1072880"/>
            </a:xfrm>
            <a:prstGeom prst="rect">
              <a:avLst/>
            </a:prstGeom>
          </p:spPr>
        </p:pic>
        <p:cxnSp>
          <p:nvCxnSpPr>
            <p:cNvPr id="119" name="直線矢印コネクタ 118">
              <a:extLst>
                <a:ext uri="{FF2B5EF4-FFF2-40B4-BE49-F238E27FC236}">
                  <a16:creationId xmlns:a16="http://schemas.microsoft.com/office/drawing/2014/main" id="{D53DBC8E-7ADF-440A-A60C-D89319C99BE5}"/>
                </a:ext>
              </a:extLst>
            </p:cNvPr>
            <p:cNvCxnSpPr>
              <a:cxnSpLocks/>
            </p:cNvCxnSpPr>
            <p:nvPr/>
          </p:nvCxnSpPr>
          <p:spPr>
            <a:xfrm>
              <a:off x="2801356" y="3904174"/>
              <a:ext cx="460511" cy="51131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6BD3A834-FBF7-41F5-9E60-25F9C1070280}"/>
                </a:ext>
              </a:extLst>
            </p:cNvPr>
            <p:cNvCxnSpPr>
              <a:cxnSpLocks/>
            </p:cNvCxnSpPr>
            <p:nvPr/>
          </p:nvCxnSpPr>
          <p:spPr>
            <a:xfrm flipH="1">
              <a:off x="4574099" y="3904173"/>
              <a:ext cx="390408" cy="51131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21" name="図 120">
              <a:extLst>
                <a:ext uri="{FF2B5EF4-FFF2-40B4-BE49-F238E27FC236}">
                  <a16:creationId xmlns:a16="http://schemas.microsoft.com/office/drawing/2014/main" id="{8163C0EE-7775-44A6-BEFD-0ACEA81335D4}"/>
                </a:ext>
              </a:extLst>
            </p:cNvPr>
            <p:cNvPicPr>
              <a:picLocks noChangeAspect="1"/>
            </p:cNvPicPr>
            <p:nvPr/>
          </p:nvPicPr>
          <p:blipFill>
            <a:blip r:embed="rId6"/>
            <a:stretch>
              <a:fillRect/>
            </a:stretch>
          </p:blipFill>
          <p:spPr>
            <a:xfrm rot="20108592">
              <a:off x="2485646" y="4392033"/>
              <a:ext cx="540218" cy="589052"/>
            </a:xfrm>
            <a:prstGeom prst="rect">
              <a:avLst/>
            </a:prstGeom>
          </p:spPr>
        </p:pic>
        <p:pic>
          <p:nvPicPr>
            <p:cNvPr id="122" name="図 121">
              <a:extLst>
                <a:ext uri="{FF2B5EF4-FFF2-40B4-BE49-F238E27FC236}">
                  <a16:creationId xmlns:a16="http://schemas.microsoft.com/office/drawing/2014/main" id="{838CC6B1-27D3-4057-BA90-D32555699864}"/>
                </a:ext>
              </a:extLst>
            </p:cNvPr>
            <p:cNvPicPr>
              <a:picLocks noChangeAspect="1"/>
            </p:cNvPicPr>
            <p:nvPr/>
          </p:nvPicPr>
          <p:blipFill>
            <a:blip r:embed="rId7"/>
            <a:stretch>
              <a:fillRect/>
            </a:stretch>
          </p:blipFill>
          <p:spPr>
            <a:xfrm>
              <a:off x="4703930" y="4304860"/>
              <a:ext cx="736947" cy="710686"/>
            </a:xfrm>
            <a:prstGeom prst="rect">
              <a:avLst/>
            </a:prstGeom>
          </p:spPr>
        </p:pic>
        <p:sp>
          <p:nvSpPr>
            <p:cNvPr id="123" name="テキスト ボックス 122">
              <a:extLst>
                <a:ext uri="{FF2B5EF4-FFF2-40B4-BE49-F238E27FC236}">
                  <a16:creationId xmlns:a16="http://schemas.microsoft.com/office/drawing/2014/main" id="{696D7693-0252-4EBA-A1AB-DF12CB1A1000}"/>
                </a:ext>
              </a:extLst>
            </p:cNvPr>
            <p:cNvSpPr txBox="1"/>
            <p:nvPr/>
          </p:nvSpPr>
          <p:spPr>
            <a:xfrm>
              <a:off x="5978750" y="2322781"/>
              <a:ext cx="1689849" cy="323315"/>
            </a:xfrm>
            <a:prstGeom prst="rect">
              <a:avLst/>
            </a:prstGeom>
            <a:noFill/>
          </p:spPr>
          <p:txBody>
            <a:bodyPr wrap="square" rtlCol="0">
              <a:spAutoFit/>
            </a:bodyPr>
            <a:lstStyle/>
            <a:p>
              <a:r>
                <a:rPr kumimoji="1" lang="ja-JP" altLang="en-US" sz="1200" dirty="0"/>
                <a:t>④企業が</a:t>
              </a:r>
              <a:r>
                <a:rPr kumimoji="1" lang="ja-JP" altLang="en-US" sz="1200" b="1" u="sng" dirty="0"/>
                <a:t>税額控除</a:t>
              </a:r>
              <a:endParaRPr kumimoji="1" lang="en-US" altLang="ja-JP" sz="1200" b="1" u="sng" dirty="0"/>
            </a:p>
          </p:txBody>
        </p:sp>
        <p:pic>
          <p:nvPicPr>
            <p:cNvPr id="124" name="図 123">
              <a:extLst>
                <a:ext uri="{FF2B5EF4-FFF2-40B4-BE49-F238E27FC236}">
                  <a16:creationId xmlns:a16="http://schemas.microsoft.com/office/drawing/2014/main" id="{5CA54107-5C3A-4FED-80A4-E1BA002194FF}"/>
                </a:ext>
              </a:extLst>
            </p:cNvPr>
            <p:cNvPicPr>
              <a:picLocks noChangeAspect="1"/>
            </p:cNvPicPr>
            <p:nvPr/>
          </p:nvPicPr>
          <p:blipFill>
            <a:blip r:embed="rId8"/>
            <a:stretch>
              <a:fillRect/>
            </a:stretch>
          </p:blipFill>
          <p:spPr>
            <a:xfrm>
              <a:off x="5857810" y="2665760"/>
              <a:ext cx="1165119" cy="709327"/>
            </a:xfrm>
            <a:prstGeom prst="rect">
              <a:avLst/>
            </a:prstGeom>
          </p:spPr>
        </p:pic>
        <p:pic>
          <p:nvPicPr>
            <p:cNvPr id="125" name="図 124">
              <a:extLst>
                <a:ext uri="{FF2B5EF4-FFF2-40B4-BE49-F238E27FC236}">
                  <a16:creationId xmlns:a16="http://schemas.microsoft.com/office/drawing/2014/main" id="{F8D28C2C-B4E3-4B5E-9B8A-24159921EDBC}"/>
                </a:ext>
              </a:extLst>
            </p:cNvPr>
            <p:cNvPicPr>
              <a:picLocks noChangeAspect="1"/>
            </p:cNvPicPr>
            <p:nvPr/>
          </p:nvPicPr>
          <p:blipFill>
            <a:blip r:embed="rId4"/>
            <a:stretch>
              <a:fillRect/>
            </a:stretch>
          </p:blipFill>
          <p:spPr>
            <a:xfrm>
              <a:off x="6029169" y="4197489"/>
              <a:ext cx="662444" cy="832613"/>
            </a:xfrm>
            <a:prstGeom prst="rect">
              <a:avLst/>
            </a:prstGeom>
          </p:spPr>
        </p:pic>
        <p:pic>
          <p:nvPicPr>
            <p:cNvPr id="126" name="図 125">
              <a:extLst>
                <a:ext uri="{FF2B5EF4-FFF2-40B4-BE49-F238E27FC236}">
                  <a16:creationId xmlns:a16="http://schemas.microsoft.com/office/drawing/2014/main" id="{FEA44AE3-BD7B-49AE-A567-36E828C5F055}"/>
                </a:ext>
              </a:extLst>
            </p:cNvPr>
            <p:cNvPicPr>
              <a:picLocks noChangeAspect="1"/>
            </p:cNvPicPr>
            <p:nvPr/>
          </p:nvPicPr>
          <p:blipFill>
            <a:blip r:embed="rId9"/>
            <a:stretch>
              <a:fillRect/>
            </a:stretch>
          </p:blipFill>
          <p:spPr>
            <a:xfrm>
              <a:off x="7252756" y="3248308"/>
              <a:ext cx="614434" cy="627612"/>
            </a:xfrm>
            <a:prstGeom prst="rect">
              <a:avLst/>
            </a:prstGeom>
          </p:spPr>
        </p:pic>
        <p:cxnSp>
          <p:nvCxnSpPr>
            <p:cNvPr id="127" name="直線矢印コネクタ 126">
              <a:extLst>
                <a:ext uri="{FF2B5EF4-FFF2-40B4-BE49-F238E27FC236}">
                  <a16:creationId xmlns:a16="http://schemas.microsoft.com/office/drawing/2014/main" id="{E76102A5-6474-4526-A57D-CBF5A368BCE0}"/>
                </a:ext>
              </a:extLst>
            </p:cNvPr>
            <p:cNvCxnSpPr>
              <a:cxnSpLocks/>
            </p:cNvCxnSpPr>
            <p:nvPr/>
          </p:nvCxnSpPr>
          <p:spPr>
            <a:xfrm flipV="1">
              <a:off x="6103720" y="3427046"/>
              <a:ext cx="0" cy="53826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3040453C-995D-4532-BF56-C49AA6175171}"/>
                </a:ext>
              </a:extLst>
            </p:cNvPr>
            <p:cNvCxnSpPr>
              <a:cxnSpLocks/>
            </p:cNvCxnSpPr>
            <p:nvPr/>
          </p:nvCxnSpPr>
          <p:spPr>
            <a:xfrm flipV="1">
              <a:off x="6977602" y="4060685"/>
              <a:ext cx="428002" cy="36512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9" name="テキスト ボックス 128">
              <a:extLst>
                <a:ext uri="{FF2B5EF4-FFF2-40B4-BE49-F238E27FC236}">
                  <a16:creationId xmlns:a16="http://schemas.microsoft.com/office/drawing/2014/main" id="{AE376B07-428A-44AC-9BDC-4C39EA61D38A}"/>
                </a:ext>
              </a:extLst>
            </p:cNvPr>
            <p:cNvSpPr txBox="1"/>
            <p:nvPr/>
          </p:nvSpPr>
          <p:spPr>
            <a:xfrm>
              <a:off x="8099460" y="2230015"/>
              <a:ext cx="1832138" cy="969944"/>
            </a:xfrm>
            <a:prstGeom prst="rect">
              <a:avLst/>
            </a:prstGeom>
            <a:noFill/>
          </p:spPr>
          <p:txBody>
            <a:bodyPr wrap="square" rtlCol="0">
              <a:spAutoFit/>
            </a:bodyPr>
            <a:lstStyle/>
            <a:p>
              <a:r>
                <a:rPr kumimoji="1" lang="ja-JP" altLang="en-US" sz="1200" dirty="0"/>
                <a:t>⑤金武町が</a:t>
              </a:r>
              <a:r>
                <a:rPr kumimoji="1" lang="ja-JP" altLang="en-US" sz="1200" b="1" u="sng" dirty="0"/>
                <a:t>「金武町まち・ひと・しごと創生推進計画」に掲げる対象事業を実施</a:t>
              </a:r>
              <a:endParaRPr kumimoji="1" lang="en-US" altLang="ja-JP" sz="1200" b="1" u="sng" dirty="0"/>
            </a:p>
          </p:txBody>
        </p:sp>
        <p:pic>
          <p:nvPicPr>
            <p:cNvPr id="130" name="図 129">
              <a:extLst>
                <a:ext uri="{FF2B5EF4-FFF2-40B4-BE49-F238E27FC236}">
                  <a16:creationId xmlns:a16="http://schemas.microsoft.com/office/drawing/2014/main" id="{97E6DF3E-8EF7-4059-8C11-B0560C3A9874}"/>
                </a:ext>
              </a:extLst>
            </p:cNvPr>
            <p:cNvPicPr>
              <a:picLocks noChangeAspect="1"/>
            </p:cNvPicPr>
            <p:nvPr/>
          </p:nvPicPr>
          <p:blipFill>
            <a:blip r:embed="rId10"/>
            <a:stretch>
              <a:fillRect/>
            </a:stretch>
          </p:blipFill>
          <p:spPr>
            <a:xfrm>
              <a:off x="8304325" y="3216255"/>
              <a:ext cx="1433904" cy="1513736"/>
            </a:xfrm>
            <a:prstGeom prst="rect">
              <a:avLst/>
            </a:prstGeom>
          </p:spPr>
        </p:pic>
        <p:sp>
          <p:nvSpPr>
            <p:cNvPr id="131" name="楕円 130">
              <a:extLst>
                <a:ext uri="{FF2B5EF4-FFF2-40B4-BE49-F238E27FC236}">
                  <a16:creationId xmlns:a16="http://schemas.microsoft.com/office/drawing/2014/main" id="{A7535C5F-5F7B-4289-A7A1-029A85551688}"/>
                </a:ext>
              </a:extLst>
            </p:cNvPr>
            <p:cNvSpPr/>
            <p:nvPr/>
          </p:nvSpPr>
          <p:spPr>
            <a:xfrm rot="1129381">
              <a:off x="6160499" y="3912664"/>
              <a:ext cx="910313" cy="3180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税額控除</a:t>
              </a:r>
              <a:endParaRPr kumimoji="1" lang="ja-JP" altLang="en-US" dirty="0">
                <a:solidFill>
                  <a:schemeClr val="tx1"/>
                </a:solidFill>
              </a:endParaRPr>
            </a:p>
          </p:txBody>
        </p:sp>
        <p:sp>
          <p:nvSpPr>
            <p:cNvPr id="132" name="テキスト ボックス 131">
              <a:extLst>
                <a:ext uri="{FF2B5EF4-FFF2-40B4-BE49-F238E27FC236}">
                  <a16:creationId xmlns:a16="http://schemas.microsoft.com/office/drawing/2014/main" id="{E5AFD000-DE69-4441-93EB-DB57114BFE13}"/>
                </a:ext>
              </a:extLst>
            </p:cNvPr>
            <p:cNvSpPr txBox="1"/>
            <p:nvPr/>
          </p:nvSpPr>
          <p:spPr>
            <a:xfrm>
              <a:off x="5971754" y="3490091"/>
              <a:ext cx="799729" cy="276999"/>
            </a:xfrm>
            <a:prstGeom prst="rect">
              <a:avLst/>
            </a:prstGeom>
            <a:noFill/>
          </p:spPr>
          <p:txBody>
            <a:bodyPr wrap="square" rtlCol="0">
              <a:spAutoFit/>
            </a:bodyPr>
            <a:lstStyle/>
            <a:p>
              <a:pPr algn="ctr"/>
              <a:r>
                <a:rPr kumimoji="1" lang="ja-JP" altLang="en-US" sz="1200" dirty="0"/>
                <a:t>法人税</a:t>
              </a:r>
              <a:endParaRPr kumimoji="1" lang="en-US" altLang="ja-JP" sz="1200" dirty="0"/>
            </a:p>
          </p:txBody>
        </p:sp>
        <p:sp>
          <p:nvSpPr>
            <p:cNvPr id="133" name="テキスト ボックス 132">
              <a:extLst>
                <a:ext uri="{FF2B5EF4-FFF2-40B4-BE49-F238E27FC236}">
                  <a16:creationId xmlns:a16="http://schemas.microsoft.com/office/drawing/2014/main" id="{EC3A8D1E-D2DB-45AD-8F04-7E171B9C6083}"/>
                </a:ext>
              </a:extLst>
            </p:cNvPr>
            <p:cNvSpPr txBox="1"/>
            <p:nvPr/>
          </p:nvSpPr>
          <p:spPr>
            <a:xfrm>
              <a:off x="6996743" y="4379605"/>
              <a:ext cx="981738" cy="461665"/>
            </a:xfrm>
            <a:prstGeom prst="rect">
              <a:avLst/>
            </a:prstGeom>
            <a:noFill/>
          </p:spPr>
          <p:txBody>
            <a:bodyPr wrap="square" rtlCol="0">
              <a:spAutoFit/>
            </a:bodyPr>
            <a:lstStyle/>
            <a:p>
              <a:pPr algn="ctr"/>
              <a:r>
                <a:rPr kumimoji="1" lang="ja-JP" altLang="en-US" sz="1200" dirty="0"/>
                <a:t>法人住民税</a:t>
              </a:r>
              <a:endParaRPr kumimoji="1" lang="en-US" altLang="ja-JP" sz="1200" dirty="0"/>
            </a:p>
            <a:p>
              <a:pPr algn="ctr"/>
              <a:r>
                <a:rPr kumimoji="1" lang="ja-JP" altLang="en-US" sz="1200" dirty="0"/>
                <a:t>法人事業税</a:t>
              </a:r>
              <a:endParaRPr kumimoji="1" lang="en-US" altLang="ja-JP" sz="1200" dirty="0"/>
            </a:p>
          </p:txBody>
        </p:sp>
        <p:sp>
          <p:nvSpPr>
            <p:cNvPr id="134" name="テキスト ボックス 133">
              <a:extLst>
                <a:ext uri="{FF2B5EF4-FFF2-40B4-BE49-F238E27FC236}">
                  <a16:creationId xmlns:a16="http://schemas.microsoft.com/office/drawing/2014/main" id="{3F63D782-C230-4D1F-80AA-6D24F204B446}"/>
                </a:ext>
              </a:extLst>
            </p:cNvPr>
            <p:cNvSpPr txBox="1"/>
            <p:nvPr/>
          </p:nvSpPr>
          <p:spPr>
            <a:xfrm>
              <a:off x="5849094" y="2695288"/>
              <a:ext cx="489174" cy="276999"/>
            </a:xfrm>
            <a:prstGeom prst="rect">
              <a:avLst/>
            </a:prstGeom>
            <a:noFill/>
          </p:spPr>
          <p:txBody>
            <a:bodyPr wrap="square" rtlCol="0">
              <a:spAutoFit/>
            </a:bodyPr>
            <a:lstStyle/>
            <a:p>
              <a:pPr algn="ctr"/>
              <a:r>
                <a:rPr kumimoji="1" lang="ja-JP" altLang="en-US" sz="1200" dirty="0"/>
                <a:t>国</a:t>
              </a:r>
              <a:endParaRPr kumimoji="1" lang="en-US" altLang="ja-JP" sz="1200" dirty="0"/>
            </a:p>
          </p:txBody>
        </p:sp>
        <p:sp>
          <p:nvSpPr>
            <p:cNvPr id="135" name="テキスト ボックス 134">
              <a:extLst>
                <a:ext uri="{FF2B5EF4-FFF2-40B4-BE49-F238E27FC236}">
                  <a16:creationId xmlns:a16="http://schemas.microsoft.com/office/drawing/2014/main" id="{6AB4BBC3-A419-4D50-A180-F279BA7230C1}"/>
                </a:ext>
              </a:extLst>
            </p:cNvPr>
            <p:cNvSpPr txBox="1"/>
            <p:nvPr/>
          </p:nvSpPr>
          <p:spPr>
            <a:xfrm>
              <a:off x="7005804" y="2745375"/>
              <a:ext cx="1068694" cy="502933"/>
            </a:xfrm>
            <a:prstGeom prst="rect">
              <a:avLst/>
            </a:prstGeom>
            <a:noFill/>
          </p:spPr>
          <p:txBody>
            <a:bodyPr wrap="square" rtlCol="0">
              <a:spAutoFit/>
            </a:bodyPr>
            <a:lstStyle/>
            <a:p>
              <a:pPr algn="ctr"/>
              <a:r>
                <a:rPr kumimoji="1" lang="ja-JP" altLang="en-US" sz="1100" dirty="0"/>
                <a:t>企業が所在</a:t>
              </a:r>
              <a:endParaRPr kumimoji="1" lang="en-US" altLang="ja-JP" sz="1100" dirty="0"/>
            </a:p>
            <a:p>
              <a:pPr algn="ctr"/>
              <a:r>
                <a:rPr kumimoji="1" lang="ja-JP" altLang="en-US" sz="1100" dirty="0"/>
                <a:t>する自治体</a:t>
              </a:r>
              <a:endParaRPr kumimoji="1" lang="en-US" altLang="ja-JP" sz="1100" dirty="0"/>
            </a:p>
          </p:txBody>
        </p:sp>
        <p:sp>
          <p:nvSpPr>
            <p:cNvPr id="136" name="テキスト ボックス 135">
              <a:extLst>
                <a:ext uri="{FF2B5EF4-FFF2-40B4-BE49-F238E27FC236}">
                  <a16:creationId xmlns:a16="http://schemas.microsoft.com/office/drawing/2014/main" id="{2B152A04-AC80-403B-904F-27607BDB1FA0}"/>
                </a:ext>
              </a:extLst>
            </p:cNvPr>
            <p:cNvSpPr txBox="1"/>
            <p:nvPr/>
          </p:nvSpPr>
          <p:spPr>
            <a:xfrm>
              <a:off x="2024155" y="3145818"/>
              <a:ext cx="668528" cy="281227"/>
            </a:xfrm>
            <a:prstGeom prst="rect">
              <a:avLst/>
            </a:prstGeom>
            <a:noFill/>
          </p:spPr>
          <p:txBody>
            <a:bodyPr wrap="square" rtlCol="0">
              <a:spAutoFit/>
            </a:bodyPr>
            <a:lstStyle/>
            <a:p>
              <a:pPr algn="ctr"/>
              <a:r>
                <a:rPr kumimoji="1" lang="ja-JP" altLang="en-US" sz="1200" dirty="0"/>
                <a:t>企業</a:t>
              </a:r>
              <a:endParaRPr kumimoji="1" lang="en-US" altLang="ja-JP" sz="1200" dirty="0"/>
            </a:p>
          </p:txBody>
        </p:sp>
        <p:sp>
          <p:nvSpPr>
            <p:cNvPr id="137" name="テキスト ボックス 136">
              <a:extLst>
                <a:ext uri="{FF2B5EF4-FFF2-40B4-BE49-F238E27FC236}">
                  <a16:creationId xmlns:a16="http://schemas.microsoft.com/office/drawing/2014/main" id="{DE0C68F9-5051-4DCB-AE91-E3E407254D56}"/>
                </a:ext>
              </a:extLst>
            </p:cNvPr>
            <p:cNvSpPr txBox="1"/>
            <p:nvPr/>
          </p:nvSpPr>
          <p:spPr>
            <a:xfrm>
              <a:off x="4044950" y="3099448"/>
              <a:ext cx="668528" cy="281227"/>
            </a:xfrm>
            <a:prstGeom prst="rect">
              <a:avLst/>
            </a:prstGeom>
            <a:noFill/>
          </p:spPr>
          <p:txBody>
            <a:bodyPr wrap="square" rtlCol="0">
              <a:spAutoFit/>
            </a:bodyPr>
            <a:lstStyle/>
            <a:p>
              <a:pPr algn="ctr"/>
              <a:r>
                <a:rPr kumimoji="1" lang="ja-JP" altLang="en-US" sz="1200" dirty="0"/>
                <a:t>企業</a:t>
              </a:r>
              <a:endParaRPr kumimoji="1" lang="en-US" altLang="ja-JP" sz="1200" dirty="0"/>
            </a:p>
          </p:txBody>
        </p:sp>
        <p:sp>
          <p:nvSpPr>
            <p:cNvPr id="138" name="テキスト ボックス 137">
              <a:extLst>
                <a:ext uri="{FF2B5EF4-FFF2-40B4-BE49-F238E27FC236}">
                  <a16:creationId xmlns:a16="http://schemas.microsoft.com/office/drawing/2014/main" id="{829556AA-972B-4B6F-A3A1-D2C1C52DBCB3}"/>
                </a:ext>
              </a:extLst>
            </p:cNvPr>
            <p:cNvSpPr txBox="1"/>
            <p:nvPr/>
          </p:nvSpPr>
          <p:spPr>
            <a:xfrm>
              <a:off x="5978750" y="4972243"/>
              <a:ext cx="668528" cy="281228"/>
            </a:xfrm>
            <a:prstGeom prst="rect">
              <a:avLst/>
            </a:prstGeom>
            <a:noFill/>
          </p:spPr>
          <p:txBody>
            <a:bodyPr wrap="square" rtlCol="0">
              <a:spAutoFit/>
            </a:bodyPr>
            <a:lstStyle/>
            <a:p>
              <a:pPr algn="ctr"/>
              <a:r>
                <a:rPr kumimoji="1" lang="ja-JP" altLang="en-US" sz="1200" dirty="0"/>
                <a:t>企業</a:t>
              </a:r>
              <a:endParaRPr kumimoji="1" lang="en-US" altLang="ja-JP" sz="1200" dirty="0"/>
            </a:p>
          </p:txBody>
        </p:sp>
      </p:grpSp>
      <p:sp>
        <p:nvSpPr>
          <p:cNvPr id="141" name="テキスト ボックス 140">
            <a:extLst>
              <a:ext uri="{FF2B5EF4-FFF2-40B4-BE49-F238E27FC236}">
                <a16:creationId xmlns:a16="http://schemas.microsoft.com/office/drawing/2014/main" id="{00A3D548-89AA-42FB-86E5-60E61ED77D9B}"/>
              </a:ext>
            </a:extLst>
          </p:cNvPr>
          <p:cNvSpPr txBox="1"/>
          <p:nvPr/>
        </p:nvSpPr>
        <p:spPr>
          <a:xfrm>
            <a:off x="143332" y="4053336"/>
            <a:ext cx="3324182" cy="338554"/>
          </a:xfrm>
          <a:prstGeom prst="rect">
            <a:avLst/>
          </a:prstGeom>
          <a:noFill/>
        </p:spPr>
        <p:txBody>
          <a:bodyPr wrap="square" rtlCol="0">
            <a:spAutoFit/>
          </a:bodyPr>
          <a:lstStyle/>
          <a:p>
            <a:r>
              <a:rPr kumimoji="1" lang="ja-JP" altLang="en-US" sz="1600" b="1" dirty="0"/>
              <a:t>寄附手続きの流れ</a:t>
            </a:r>
            <a:endParaRPr kumimoji="1" lang="en-US" altLang="ja-JP" sz="1600" b="1" dirty="0"/>
          </a:p>
        </p:txBody>
      </p:sp>
    </p:spTree>
    <p:extLst>
      <p:ext uri="{BB962C8B-B14F-4D97-AF65-F5344CB8AC3E}">
        <p14:creationId xmlns:p14="http://schemas.microsoft.com/office/powerpoint/2010/main" val="7464813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TotalTime>
  <Words>384</Words>
  <Application>Microsoft Office PowerPoint</Application>
  <PresentationFormat>A4 210 x 297 mm</PresentationFormat>
  <Paragraphs>43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townkin</dc:creator>
  <cp:lastModifiedBy>townkin</cp:lastModifiedBy>
  <cp:revision>33</cp:revision>
  <cp:lastPrinted>2024-01-30T07:19:11Z</cp:lastPrinted>
  <dcterms:created xsi:type="dcterms:W3CDTF">2023-05-15T01:13:55Z</dcterms:created>
  <dcterms:modified xsi:type="dcterms:W3CDTF">2024-03-15T08:05:58Z</dcterms:modified>
</cp:coreProperties>
</file>